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sldIdLst>
    <p:sldId id="260" r:id="rId2"/>
    <p:sldId id="257" r:id="rId3"/>
    <p:sldId id="354" r:id="rId4"/>
    <p:sldId id="309" r:id="rId5"/>
    <p:sldId id="339" r:id="rId6"/>
    <p:sldId id="311" r:id="rId7"/>
    <p:sldId id="312" r:id="rId8"/>
    <p:sldId id="314" r:id="rId9"/>
    <p:sldId id="340" r:id="rId10"/>
    <p:sldId id="341" r:id="rId11"/>
    <p:sldId id="318" r:id="rId12"/>
    <p:sldId id="342" r:id="rId13"/>
    <p:sldId id="358" r:id="rId14"/>
    <p:sldId id="265" r:id="rId15"/>
    <p:sldId id="315" r:id="rId16"/>
    <p:sldId id="325" r:id="rId17"/>
    <p:sldId id="316" r:id="rId18"/>
    <p:sldId id="317" r:id="rId19"/>
    <p:sldId id="335" r:id="rId20"/>
    <p:sldId id="334" r:id="rId21"/>
    <p:sldId id="343" r:id="rId22"/>
    <p:sldId id="336" r:id="rId23"/>
    <p:sldId id="359" r:id="rId24"/>
    <p:sldId id="344" r:id="rId25"/>
    <p:sldId id="360" r:id="rId26"/>
    <p:sldId id="320" r:id="rId27"/>
    <p:sldId id="321" r:id="rId28"/>
    <p:sldId id="322" r:id="rId29"/>
    <p:sldId id="304" r:id="rId30"/>
    <p:sldId id="345" r:id="rId31"/>
    <p:sldId id="324" r:id="rId32"/>
    <p:sldId id="306" r:id="rId33"/>
    <p:sldId id="347" r:id="rId34"/>
    <p:sldId id="329" r:id="rId35"/>
    <p:sldId id="328" r:id="rId36"/>
    <p:sldId id="273" r:id="rId37"/>
    <p:sldId id="307" r:id="rId38"/>
    <p:sldId id="281" r:id="rId39"/>
    <p:sldId id="308" r:id="rId40"/>
    <p:sldId id="283" r:id="rId41"/>
    <p:sldId id="355" r:id="rId42"/>
    <p:sldId id="348" r:id="rId43"/>
    <p:sldId id="326" r:id="rId44"/>
    <p:sldId id="353" r:id="rId45"/>
    <p:sldId id="264" r:id="rId46"/>
  </p:sldIdLst>
  <p:sldSz cx="9144000" cy="6858000" type="screen4x3"/>
  <p:notesSz cx="6858000" cy="9144000"/>
  <p:embeddedFontLst>
    <p:embeddedFont>
      <p:font typeface="맑은 고딕" pitchFamily="50" charset="-127"/>
      <p:regular r:id="rId48"/>
      <p:bold r:id="rId49"/>
    </p:embeddedFont>
    <p:embeddedFont>
      <p:font typeface="배달의민족 한나" charset="-127"/>
      <p:regular r:id="rId50"/>
    </p:embeddedFont>
    <p:embeddedFont>
      <p:font typeface="나눔바른고딕" charset="-127"/>
      <p:regular r:id="rId51"/>
      <p:bold r:id="rId52"/>
    </p:embeddedFont>
    <p:embeddedFont>
      <p:font typeface="Calibri Light" pitchFamily="34" charset="0"/>
      <p:regular r:id="rId53"/>
      <p:italic r:id="rId54"/>
    </p:embeddedFont>
    <p:embeddedFont>
      <p:font typeface="Calibri" pitchFamily="34" charset="0"/>
      <p:regular r:id="rId55"/>
      <p:bold r:id="rId56"/>
      <p:italic r:id="rId57"/>
      <p:boldItalic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635" userDrawn="1">
          <p15:clr>
            <a:srgbClr val="A4A3A4"/>
          </p15:clr>
        </p15:guide>
        <p15:guide id="4" pos="862" userDrawn="1">
          <p15:clr>
            <a:srgbClr val="A4A3A4"/>
          </p15:clr>
        </p15:guide>
        <p15:guide id="5" pos="975" userDrawn="1">
          <p15:clr>
            <a:srgbClr val="A4A3A4"/>
          </p15:clr>
        </p15:guide>
        <p15:guide id="6" orient="horz" pos="1275" userDrawn="1">
          <p15:clr>
            <a:srgbClr val="A4A3A4"/>
          </p15:clr>
        </p15:guide>
        <p15:guide id="7" orient="horz" pos="3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D5E"/>
    <a:srgbClr val="EF8585"/>
    <a:srgbClr val="0033CC"/>
    <a:srgbClr val="FCEAEA"/>
    <a:srgbClr val="FAD6D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54" autoAdjust="0"/>
  </p:normalViewPr>
  <p:slideViewPr>
    <p:cSldViewPr snapToGrid="0" showGuides="1">
      <p:cViewPr varScale="1">
        <p:scale>
          <a:sx n="102" d="100"/>
          <a:sy n="102" d="100"/>
        </p:scale>
        <p:origin x="-306" y="-102"/>
      </p:cViewPr>
      <p:guideLst>
        <p:guide orient="horz" pos="2160"/>
        <p:guide orient="horz" pos="1275"/>
        <p:guide orient="horz" pos="3612"/>
        <p:guide pos="2880"/>
        <p:guide pos="635"/>
        <p:guide pos="862"/>
        <p:guide pos="9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39B1-F2AC-47A8-B545-F16F0D75B382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8585E-EF8F-4C1C-A547-18C5A15CF4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70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8585E-EF8F-4C1C-A547-18C5A15CF44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6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46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00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3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4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46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84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848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77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3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30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9AA46-A99A-4816-9E62-F85797AB7C16}" type="datetimeFigureOut">
              <a:rPr lang="ko-KR" altLang="en-US" smtClean="0"/>
              <a:t>2017-01-11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3278-3EDD-420D-A561-E95449E0D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4.png"/><Relationship Id="rId16" Type="http://schemas.openxmlformats.org/officeDocument/2006/relationships/image" Target="../media/image96.png"/><Relationship Id="rId20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4.pn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13" Type="http://schemas.openxmlformats.org/officeDocument/2006/relationships/image" Target="../media/image125.tmp"/><Relationship Id="rId3" Type="http://schemas.openxmlformats.org/officeDocument/2006/relationships/image" Target="../media/image116.jpeg"/><Relationship Id="rId7" Type="http://schemas.openxmlformats.org/officeDocument/2006/relationships/image" Target="../media/image119.jpeg"/><Relationship Id="rId12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11" Type="http://schemas.openxmlformats.org/officeDocument/2006/relationships/image" Target="../media/image123.jpeg"/><Relationship Id="rId5" Type="http://schemas.openxmlformats.org/officeDocument/2006/relationships/image" Target="../media/image115.jpeg"/><Relationship Id="rId10" Type="http://schemas.openxmlformats.org/officeDocument/2006/relationships/image" Target="../media/image122.png"/><Relationship Id="rId4" Type="http://schemas.openxmlformats.org/officeDocument/2006/relationships/image" Target="../media/image114.jpeg"/><Relationship Id="rId9" Type="http://schemas.openxmlformats.org/officeDocument/2006/relationships/image" Target="../media/image12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EA5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21009158">
            <a:off x="-643844" y="13617"/>
            <a:ext cx="10431687" cy="6537959"/>
          </a:xfrm>
          <a:prstGeom prst="rect">
            <a:avLst/>
          </a:prstGeom>
          <a:pattFill prst="lgGrid">
            <a:fgClr>
              <a:srgbClr val="FC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80857" y="1475674"/>
            <a:ext cx="3500445" cy="755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Better Product Sales</a:t>
            </a:r>
          </a:p>
          <a:p>
            <a:pPr algn="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 QVC Analytics Challenge</a:t>
            </a:r>
          </a:p>
        </p:txBody>
      </p:sp>
      <p:pic>
        <p:nvPicPr>
          <p:cNvPr id="6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575" y="1387681"/>
            <a:ext cx="738364" cy="7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274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데이터 전처리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2" y="1732573"/>
            <a:ext cx="8561848" cy="17917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12" y="4130931"/>
            <a:ext cx="4383032" cy="20920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473" y="4033964"/>
            <a:ext cx="3399075" cy="25342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47094" y="884294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 정보 생성 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58961" y="1270908"/>
            <a:ext cx="4818948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정보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정보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광고 시간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고객정보 </a:t>
            </a:r>
            <a:r>
              <a:rPr lang="ko-KR" altLang="en-US" sz="11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언제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무엇을 주문을 하는가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1030" name="Picture 6" descr="https://cdn1.iconfinder.com/data/icons/arrow-one/100/ArrowDown05-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81871" y="3676738"/>
            <a:ext cx="373129" cy="37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3360" y="1664285"/>
            <a:ext cx="8717280" cy="1942515"/>
          </a:xfrm>
          <a:prstGeom prst="rect">
            <a:avLst/>
          </a:prstGeom>
          <a:noFill/>
          <a:ln w="19050">
            <a:solidFill>
              <a:srgbClr val="EA5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01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509294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언제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7658" y="916560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시간대별 구매 현황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54672" y="1258516"/>
            <a:ext cx="28216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 판매 시간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10~13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19~22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10608" y="1845098"/>
            <a:ext cx="7909733" cy="3888952"/>
            <a:chOff x="126827" y="2070736"/>
            <a:chExt cx="8890346" cy="437108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827" y="2070736"/>
              <a:ext cx="8890346" cy="4371087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300166" y="2143760"/>
              <a:ext cx="911914" cy="4023360"/>
            </a:xfrm>
            <a:prstGeom prst="rect">
              <a:avLst/>
            </a:prstGeom>
            <a:noFill/>
            <a:ln w="28575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296123" y="2143760"/>
              <a:ext cx="1594222" cy="402336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63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509294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언제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18177" y="916560"/>
            <a:ext cx="24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Segemet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구매 시간대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8177" y="1317086"/>
            <a:ext cx="24545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영향력이 높은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4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8"/>
          <a:stretch/>
        </p:blipFill>
        <p:spPr>
          <a:xfrm>
            <a:off x="885787" y="1887641"/>
            <a:ext cx="7729893" cy="380195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93" t="32258" b="42458"/>
          <a:stretch/>
        </p:blipFill>
        <p:spPr>
          <a:xfrm>
            <a:off x="7110021" y="902326"/>
            <a:ext cx="1505659" cy="95504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323624" y="1910067"/>
            <a:ext cx="811329" cy="3616973"/>
          </a:xfrm>
          <a:prstGeom prst="rect">
            <a:avLst/>
          </a:prstGeom>
          <a:noFill/>
          <a:ln w="28575">
            <a:solidFill>
              <a:srgbClr val="EA5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989124" y="1910067"/>
            <a:ext cx="1418378" cy="361697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10536" y="2627533"/>
            <a:ext cx="864339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4</a:t>
            </a:r>
          </a:p>
        </p:txBody>
      </p:sp>
    </p:spTree>
    <p:extLst>
      <p:ext uri="{BB962C8B-B14F-4D97-AF65-F5344CB8AC3E}">
        <p14:creationId xmlns:p14="http://schemas.microsoft.com/office/powerpoint/2010/main" val="426172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52293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언제하는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광고를 보고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2953" y="876317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 시청 유무에 따른 구매 및 전체 광고 흐름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7790" y="1339289"/>
            <a:ext cx="2188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 집행 시간 및 비용 조정 필요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111355" y="1789882"/>
            <a:ext cx="7838025" cy="4146027"/>
            <a:chOff x="1111355" y="1769562"/>
            <a:chExt cx="7838025" cy="4146027"/>
          </a:xfrm>
        </p:grpSpPr>
        <p:sp>
          <p:nvSpPr>
            <p:cNvPr id="21" name="TextBox 20"/>
            <p:cNvSpPr txBox="1"/>
            <p:nvPr/>
          </p:nvSpPr>
          <p:spPr>
            <a:xfrm>
              <a:off x="4111938" y="1769563"/>
              <a:ext cx="16257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10~12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주문 횟수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 횟수 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</a:t>
              </a:r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↑ </a:t>
              </a: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구매↑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53798" y="1769562"/>
              <a:ext cx="2595582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20~23</a:t>
              </a: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endPara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 유무 →  구매 영향 有</a:t>
              </a:r>
              <a:endPara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매출 높은 짧은 광고시간의 상품 노출 필요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13324" y="1769562"/>
              <a:ext cx="24641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0~6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92075" indent="-92075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 시간대 대비하여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광고량에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비해 </a:t>
              </a:r>
              <a:r>
                <a:rPr lang="ko-KR" altLang="en-US" sz="1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구매량이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현저히 적음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111355" y="2455634"/>
              <a:ext cx="7301889" cy="3459955"/>
              <a:chOff x="989435" y="1837869"/>
              <a:chExt cx="7301889" cy="3459955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989435" y="1837869"/>
                <a:ext cx="7301889" cy="3459955"/>
                <a:chOff x="450191" y="1829984"/>
                <a:chExt cx="8456684" cy="4007147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072"/>
                <a:stretch/>
              </p:blipFill>
              <p:spPr>
                <a:xfrm>
                  <a:off x="450191" y="1829984"/>
                  <a:ext cx="8456684" cy="4007147"/>
                </a:xfrm>
                <a:prstGeom prst="rect">
                  <a:avLst/>
                </a:prstGeom>
              </p:spPr>
            </p:pic>
            <p:sp>
              <p:nvSpPr>
                <p:cNvPr id="31" name="직사각형 30"/>
                <p:cNvSpPr/>
                <p:nvPr/>
              </p:nvSpPr>
              <p:spPr>
                <a:xfrm>
                  <a:off x="1231582" y="1840145"/>
                  <a:ext cx="1968817" cy="3737695"/>
                </a:xfrm>
                <a:prstGeom prst="rect">
                  <a:avLst/>
                </a:prstGeom>
                <a:noFill/>
                <a:ln w="19050">
                  <a:solidFill>
                    <a:srgbClr val="EA5D5E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4028376" y="1829985"/>
                  <a:ext cx="878904" cy="3747692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직사각형 28"/>
              <p:cNvSpPr/>
              <p:nvPr/>
            </p:nvSpPr>
            <p:spPr>
              <a:xfrm>
                <a:off x="6532880" y="3423920"/>
                <a:ext cx="944880" cy="284480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532880" y="4100816"/>
                <a:ext cx="944880" cy="284480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151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24208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정의 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97609" y="830769"/>
            <a:ext cx="5665363" cy="773397"/>
            <a:chOff x="2408613" y="879927"/>
            <a:chExt cx="6655418" cy="908553"/>
          </a:xfrm>
        </p:grpSpPr>
        <p:pic>
          <p:nvPicPr>
            <p:cNvPr id="7170" name="Picture 2" descr="https://cdn1.iconfinder.com/data/icons/marketing-flat-1-1/512/market-12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80" y="879927"/>
              <a:ext cx="908551" cy="90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4" t="6251" r="7234" b="54756"/>
            <a:stretch/>
          </p:blipFill>
          <p:spPr bwMode="auto">
            <a:xfrm>
              <a:off x="3635176" y="944493"/>
              <a:ext cx="807741" cy="812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7" t="50145" r="52350" b="9829"/>
            <a:stretch/>
          </p:blipFill>
          <p:spPr bwMode="auto">
            <a:xfrm>
              <a:off x="2408613" y="918617"/>
              <a:ext cx="863595" cy="83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7" t="50145" r="52350" b="9829"/>
            <a:stretch/>
          </p:blipFill>
          <p:spPr bwMode="auto">
            <a:xfrm>
              <a:off x="5918381" y="944492"/>
              <a:ext cx="863595" cy="83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1" t="5580" r="52350" b="54807"/>
            <a:stretch/>
          </p:blipFill>
          <p:spPr bwMode="auto">
            <a:xfrm>
              <a:off x="4776928" y="916295"/>
              <a:ext cx="820630" cy="824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관련 이미지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21" t="50558" r="6020" b="10035"/>
            <a:stretch/>
          </p:blipFill>
          <p:spPr bwMode="auto">
            <a:xfrm>
              <a:off x="7061932" y="949588"/>
              <a:ext cx="820630" cy="820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211330"/>
              </p:ext>
            </p:extLst>
          </p:nvPr>
        </p:nvGraphicFramePr>
        <p:xfrm>
          <a:off x="856528" y="1673860"/>
          <a:ext cx="8000600" cy="482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6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5643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9754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7699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367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u="sng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12,829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4,734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u="sng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17,398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u="sng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9,067</a:t>
                      </a:r>
                      <a:endParaRPr lang="ko-KR" altLang="en-US" sz="1200" u="sng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4,699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15,843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65,470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8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활성화 고객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(1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회 이상 구매자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1,852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542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973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4,555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922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2,190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10,934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90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구매 횟수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4,052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1,089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1,971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23,622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1,813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5,071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37,618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80999092"/>
                  </a:ext>
                </a:extLst>
              </a:tr>
              <a:tr h="336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 비중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63.0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13.0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100.0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675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최다 구매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Home Decor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Home Decor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Home Decor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Apparel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Health/Beauty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Home Decor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67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996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562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6,016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473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1,040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6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(7.8)</a:t>
                      </a:r>
                    </a:p>
                  </a:txBody>
                  <a:tcPr marL="7620" marR="144000" marT="7620" marB="0" anchor="ctr">
                    <a:lnL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(7.7)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(3.2)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(66.9)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(10.2)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(6.6)</a:t>
                      </a:r>
                    </a:p>
                  </a:txBody>
                  <a:tcPr marL="7620" marR="14400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961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최다 구매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FlashPad</a:t>
                      </a:r>
                      <a:r>
                        <a:rPr lang="en-US" altLang="ko-KR" sz="1200" dirty="0"/>
                        <a:t> 2.0 Touchscreen Handheld Game with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Bethlehem Lights Product Recall Packet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Bethlehem Lights Product Recall Packet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FlashPad</a:t>
                      </a:r>
                      <a:r>
                        <a:rPr lang="en-US" altLang="ko-KR" sz="1200" dirty="0"/>
                        <a:t> 2.0 Touchscreen Handheld Game with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Berkshire Blanket Super Soft Oversized Plush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FlashPad</a:t>
                      </a:r>
                      <a:r>
                        <a:rPr lang="en-US" altLang="ko-KR" sz="1200" dirty="0"/>
                        <a:t> 2.0 Touchscreen Handheld Game with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67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335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3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44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18000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4956809" y="3095624"/>
            <a:ext cx="956311" cy="1362076"/>
          </a:xfrm>
          <a:prstGeom prst="rect">
            <a:avLst/>
          </a:prstGeom>
          <a:noFill/>
          <a:ln w="28575">
            <a:solidFill>
              <a:srgbClr val="EA5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233741" y="5630912"/>
            <a:ext cx="5471983" cy="838718"/>
            <a:chOff x="2212495" y="5562398"/>
            <a:chExt cx="5779674" cy="885879"/>
          </a:xfrm>
        </p:grpSpPr>
        <p:pic>
          <p:nvPicPr>
            <p:cNvPr id="27" name="그림 26" descr="화면 캡처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389" y="5562398"/>
              <a:ext cx="913989" cy="874263"/>
            </a:xfrm>
            <a:prstGeom prst="rect">
              <a:avLst/>
            </a:prstGeom>
          </p:spPr>
        </p:pic>
        <p:pic>
          <p:nvPicPr>
            <p:cNvPr id="7" name="그림 6" descr="화면 캡처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6188097" y="5596649"/>
              <a:ext cx="786069" cy="819274"/>
            </a:xfrm>
            <a:prstGeom prst="rect">
              <a:avLst/>
            </a:prstGeom>
          </p:spPr>
        </p:pic>
        <p:pic>
          <p:nvPicPr>
            <p:cNvPr id="29" name="그림 28" descr="화면 캡처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2212495" y="5562398"/>
              <a:ext cx="665057" cy="864396"/>
            </a:xfrm>
            <a:prstGeom prst="rect">
              <a:avLst/>
            </a:prstGeom>
          </p:spPr>
        </p:pic>
        <p:pic>
          <p:nvPicPr>
            <p:cNvPr id="32" name="그림 31" descr="화면 캡처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235" y="5574014"/>
              <a:ext cx="913989" cy="874263"/>
            </a:xfrm>
            <a:prstGeom prst="rect">
              <a:avLst/>
            </a:prstGeom>
          </p:spPr>
        </p:pic>
        <p:pic>
          <p:nvPicPr>
            <p:cNvPr id="38" name="그림 37" descr="화면 캡처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5271920" y="5572265"/>
              <a:ext cx="665057" cy="864396"/>
            </a:xfrm>
            <a:prstGeom prst="rect">
              <a:avLst/>
            </a:prstGeom>
          </p:spPr>
        </p:pic>
        <p:pic>
          <p:nvPicPr>
            <p:cNvPr id="39" name="그림 38" descr="화면 캡처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7327112" y="5572265"/>
              <a:ext cx="665057" cy="864396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8089354" y="1374903"/>
            <a:ext cx="89319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,%)</a:t>
            </a:r>
            <a:endParaRPr lang="ko-KR" altLang="en-US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91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509294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언제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3582" y="916560"/>
            <a:ext cx="155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요일별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구매 현황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37715" y="1287234"/>
            <a:ext cx="2268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160824" y="1937644"/>
            <a:ext cx="7328724" cy="3603290"/>
            <a:chOff x="1104076" y="1986536"/>
            <a:chExt cx="7456592" cy="366615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76" y="1986536"/>
              <a:ext cx="7456592" cy="366615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628714" y="5210809"/>
              <a:ext cx="705036" cy="2374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400239" y="5210809"/>
              <a:ext cx="705036" cy="2374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542679" y="5210809"/>
              <a:ext cx="705036" cy="23749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75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509294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언제 구매하는가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3418" y="93067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월별 구매 현황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09754" y="1287234"/>
            <a:ext cx="27815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구매 비중 最高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(89%)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24278" y="1765713"/>
            <a:ext cx="2292615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기간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:2012.10~2013.3(6</a:t>
            </a:r>
            <a:r>
              <a:rPr lang="ko-KR" altLang="en-US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</a:t>
            </a:r>
            <a:r>
              <a:rPr lang="en-US" altLang="ko-KR" sz="1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9136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4862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80222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5948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1674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67400" y="5530865"/>
            <a:ext cx="304892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endParaRPr lang="en-US" altLang="ko-KR" sz="10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9227" y="2092266"/>
            <a:ext cx="7633441" cy="3753109"/>
            <a:chOff x="523081" y="2031868"/>
            <a:chExt cx="8201255" cy="40322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081" y="2031868"/>
              <a:ext cx="8201255" cy="4032284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406378" y="5592826"/>
              <a:ext cx="853440" cy="2174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17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28006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무엇을 사는가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7483" y="901171"/>
            <a:ext cx="2089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상위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9725" y="1287234"/>
            <a:ext cx="3371499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HomeDeco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&gt;  Apparel  &gt;  Health Beauty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249457" y="2061865"/>
            <a:ext cx="7526805" cy="3700680"/>
            <a:chOff x="458955" y="1940369"/>
            <a:chExt cx="8213037" cy="40380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955" y="1940369"/>
              <a:ext cx="8213037" cy="4038077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4968241" y="5496560"/>
              <a:ext cx="853440" cy="2824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90564" y="5496560"/>
              <a:ext cx="853440" cy="28244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98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90872" y="163397"/>
            <a:ext cx="328006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무엇을 사는가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7658" y="916560"/>
            <a:ext cx="172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 상위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</a:t>
            </a:r>
            <a:endParaRPr lang="en-US" altLang="ko-KR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54672" y="1258516"/>
            <a:ext cx="27607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Touch screen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게임기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Blanket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화면 캡처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5683" r="3501" b="333"/>
          <a:stretch/>
        </p:blipFill>
        <p:spPr>
          <a:xfrm>
            <a:off x="3724462" y="1713017"/>
            <a:ext cx="817100" cy="851616"/>
          </a:xfrm>
          <a:prstGeom prst="rect">
            <a:avLst/>
          </a:prstGeom>
        </p:spPr>
      </p:pic>
      <p:pic>
        <p:nvPicPr>
          <p:cNvPr id="16" name="그림 15" descr="화면 캡처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6" t="7068"/>
          <a:stretch/>
        </p:blipFill>
        <p:spPr>
          <a:xfrm>
            <a:off x="2809016" y="1689425"/>
            <a:ext cx="691311" cy="898520"/>
          </a:xfrm>
          <a:prstGeom prst="rect">
            <a:avLst/>
          </a:prstGeom>
        </p:spPr>
      </p:pic>
      <p:pic>
        <p:nvPicPr>
          <p:cNvPr id="17" name="그림 16" descr="화면 캡처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34" y="1620952"/>
            <a:ext cx="913989" cy="874263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45" y="1676679"/>
            <a:ext cx="1004169" cy="846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63" y="2702992"/>
            <a:ext cx="7863874" cy="386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5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0008" y="1470189"/>
            <a:ext cx="585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상품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ko-KR" altLang="en-US" sz="12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한정된 방송시간</a:t>
            </a:r>
            <a:endParaRPr lang="en-US" altLang="ko-KR" sz="12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수많은 상품들 중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고객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에게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상품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추천해주는 것이 좋을까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081950" y="2210831"/>
            <a:ext cx="6980099" cy="4024221"/>
            <a:chOff x="675760" y="1888649"/>
            <a:chExt cx="7909008" cy="4559763"/>
          </a:xfrm>
        </p:grpSpPr>
        <p:pic>
          <p:nvPicPr>
            <p:cNvPr id="1028" name="Picture 4" descr="qvchd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0" t="1706" r="1751" b="1782"/>
            <a:stretch/>
          </p:blipFill>
          <p:spPr bwMode="auto">
            <a:xfrm>
              <a:off x="675760" y="3433814"/>
              <a:ext cx="2575560" cy="1450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qvchd에 대한 이미지 검색결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8"/>
            <a:stretch/>
          </p:blipFill>
          <p:spPr bwMode="auto">
            <a:xfrm>
              <a:off x="6009208" y="3429000"/>
              <a:ext cx="2575560" cy="1455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qvchd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" r="-1"/>
            <a:stretch/>
          </p:blipFill>
          <p:spPr bwMode="auto">
            <a:xfrm>
              <a:off x="675760" y="4998055"/>
              <a:ext cx="2575560" cy="144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qvc broadcast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484" y="3433814"/>
              <a:ext cx="2575560" cy="1455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관련 이미지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484" y="4998055"/>
              <a:ext cx="2577680" cy="144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qvc broadcast에 대한 이미지 검색결과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" t="1235" r="969" b="1482"/>
            <a:stretch/>
          </p:blipFill>
          <p:spPr bwMode="auto">
            <a:xfrm>
              <a:off x="6009208" y="4998055"/>
              <a:ext cx="2575560" cy="1450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관련 이미지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52" y="1900518"/>
              <a:ext cx="2567068" cy="1435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home shopping image에 대한 이미지 검색결과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484" y="1888649"/>
              <a:ext cx="2575560" cy="1447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관련 이미지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77" b="13036"/>
            <a:stretch/>
          </p:blipFill>
          <p:spPr bwMode="auto">
            <a:xfrm>
              <a:off x="6009208" y="1900518"/>
              <a:ext cx="2575560" cy="1429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ttps://cdn2.iconfinder.com/data/icons/web-and-mobile-ui-volume-3/48/130-12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71" y="1348754"/>
            <a:ext cx="633318" cy="63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17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 descr="home shopping image에 대한 이미지 검색결과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47701"/>
            <a:ext cx="11046354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3387" y="825100"/>
            <a:ext cx="82779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06857" y="1518026"/>
            <a:ext cx="5819222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현황 파악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1)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다음 달 구매할 확률이 높은 제품은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2)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제품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구매할 확률이 높은 제품 카테고리는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3)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지리적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고객세그먼트 별 잘 팔리는 제품 및 카테고리는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4)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제품 및 제품 카테고리를 판매하기에 가장 좋은 때는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언제인가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5) QVC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어떠한가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 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최적의 방송시간 및 마케팅 전략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817637" y="1518026"/>
            <a:ext cx="10125" cy="4141994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642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617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전처리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393" r="5385"/>
          <a:stretch/>
        </p:blipFill>
        <p:spPr>
          <a:xfrm>
            <a:off x="675760" y="3062121"/>
            <a:ext cx="7559203" cy="33428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13" y="1391751"/>
            <a:ext cx="6450523" cy="17063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34591" y="916560"/>
            <a:ext cx="1674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en-US" altLang="ko-KR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2377" y="1309316"/>
            <a:ext cx="24861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군집화하여 예측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5344160" y="2100750"/>
            <a:ext cx="619760" cy="585435"/>
          </a:xfrm>
          <a:prstGeom prst="ellipse">
            <a:avLst/>
          </a:prstGeom>
          <a:noFill/>
          <a:ln w="19050">
            <a:solidFill>
              <a:srgbClr val="EA5D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774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6177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전처리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2881" y="916560"/>
            <a:ext cx="3158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및 카테고리 추천을 위한 전처리</a:t>
            </a:r>
            <a:endParaRPr lang="en-US" altLang="ko-KR" sz="16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115856" y="1602072"/>
            <a:ext cx="3809342" cy="4583348"/>
            <a:chOff x="5115856" y="1546936"/>
            <a:chExt cx="3809342" cy="458334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/>
            <a:srcRect t="66519" r="14764"/>
            <a:stretch/>
          </p:blipFill>
          <p:spPr>
            <a:xfrm>
              <a:off x="5115856" y="1546936"/>
              <a:ext cx="3809342" cy="1202741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/>
            <a:srcRect l="3841" r="31890"/>
            <a:stretch/>
          </p:blipFill>
          <p:spPr>
            <a:xfrm>
              <a:off x="5210089" y="2745468"/>
              <a:ext cx="3402493" cy="338481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23999" y="1602072"/>
            <a:ext cx="4481530" cy="4816283"/>
            <a:chOff x="323999" y="2070981"/>
            <a:chExt cx="4481530" cy="4816283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904"/>
            <a:stretch/>
          </p:blipFill>
          <p:spPr>
            <a:xfrm>
              <a:off x="323999" y="2070981"/>
              <a:ext cx="4481530" cy="234864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/>
            <a:srcRect r="14764" b="33269"/>
            <a:stretch/>
          </p:blipFill>
          <p:spPr>
            <a:xfrm>
              <a:off x="323999" y="4490105"/>
              <a:ext cx="3809342" cy="2397159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287512" y="1426439"/>
            <a:ext cx="8488750" cy="5048553"/>
            <a:chOff x="2126472" y="2771704"/>
            <a:chExt cx="8488750" cy="5048553"/>
          </a:xfrm>
        </p:grpSpPr>
        <p:sp>
          <p:nvSpPr>
            <p:cNvPr id="8" name="직사각형 7"/>
            <p:cNvSpPr/>
            <p:nvPr/>
          </p:nvSpPr>
          <p:spPr>
            <a:xfrm>
              <a:off x="2126472" y="2771704"/>
              <a:ext cx="8488750" cy="5048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5808" y="3143512"/>
              <a:ext cx="3370077" cy="2076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1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➊ 고객이 다음 달 구매할 확률이 높은 제품은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446"/>
          <a:stretch/>
        </p:blipFill>
        <p:spPr>
          <a:xfrm>
            <a:off x="1280160" y="2110876"/>
            <a:ext cx="7496102" cy="3193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46563" y="1203501"/>
            <a:ext cx="2250873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Item-based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Recommand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75413" y="1545457"/>
            <a:ext cx="47931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구매하지 않은 제품 中 해당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가장 많이 구매한 제품 예측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03910" y="1584283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69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393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➊ 고객이 다음 달 구매할 확률이 높은 제품은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6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46563" y="1203501"/>
            <a:ext cx="2250873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Item-based </a:t>
            </a:r>
            <a:r>
              <a:rPr lang="en-US" altLang="ko-KR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Recommand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75413" y="1545457"/>
            <a:ext cx="479317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구매하지 않은 제품 中 해당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Cluster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가장 많이 구매한 제품 예측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03910" y="1584283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164" y="2417783"/>
            <a:ext cx="5716587" cy="25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8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3094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➋ 다음 제품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구매할 확률이 높은 제품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00223" y="1203501"/>
            <a:ext cx="1743554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 Analysis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75413" y="1545457"/>
            <a:ext cx="522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Sequence(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방송시간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구매시간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카테고리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cluster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카테고리 예측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03910" y="1584283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24493"/>
          <a:stretch/>
        </p:blipFill>
        <p:spPr>
          <a:xfrm>
            <a:off x="1008063" y="2133958"/>
            <a:ext cx="740062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3094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➋ 다음 제품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구매할 확률이 높은 제품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00223" y="1203501"/>
            <a:ext cx="1743554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 Analysis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75413" y="1545457"/>
            <a:ext cx="522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Sequence(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방송시간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구매시간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카테고리</a:t>
            </a:r>
            <a:r>
              <a:rPr lang="en-US" altLang="ko-KR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cluster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카테고리 예측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3603910" y="1584283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7851"/>
          <a:stretch/>
        </p:blipFill>
        <p:spPr>
          <a:xfrm>
            <a:off x="1292607" y="2614113"/>
            <a:ext cx="6985757" cy="21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1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0872" y="1523438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고객 세그먼트 그룹별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0872" y="3911004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고객 세그먼트 그룹별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4" y="2007280"/>
            <a:ext cx="3821112" cy="5327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37" y="2496877"/>
            <a:ext cx="5236339" cy="10988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66" y="4492449"/>
            <a:ext cx="4124901" cy="5620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75" y="4482922"/>
            <a:ext cx="3648584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50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137460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0872" y="1511130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67216" b="1546"/>
          <a:stretch/>
        </p:blipFill>
        <p:spPr>
          <a:xfrm>
            <a:off x="4259830" y="1850172"/>
            <a:ext cx="4880800" cy="1659238"/>
          </a:xfrm>
          <a:prstGeom prst="rect">
            <a:avLst/>
          </a:prstGeom>
        </p:spPr>
      </p:pic>
      <p:pic>
        <p:nvPicPr>
          <p:cNvPr id="19" name="그림 18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-72" r="22438" b="89736"/>
          <a:stretch/>
        </p:blipFill>
        <p:spPr>
          <a:xfrm>
            <a:off x="856527" y="1899699"/>
            <a:ext cx="3309073" cy="54900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90872" y="3852310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12402" r="22591" b="76245"/>
          <a:stretch/>
        </p:blipFill>
        <p:spPr>
          <a:xfrm>
            <a:off x="856527" y="4267808"/>
            <a:ext cx="3301563" cy="602983"/>
          </a:xfrm>
          <a:prstGeom prst="rect">
            <a:avLst/>
          </a:prstGeom>
        </p:spPr>
      </p:pic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65" y="4208780"/>
            <a:ext cx="2667231" cy="167654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00089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56527" y="1523438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7762" y="3482848"/>
            <a:ext cx="71235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잘 팔리는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1"/>
          <a:stretch/>
        </p:blipFill>
        <p:spPr>
          <a:xfrm>
            <a:off x="979678" y="3840896"/>
            <a:ext cx="3917019" cy="643026"/>
          </a:xfrm>
          <a:prstGeom prst="rect">
            <a:avLst/>
          </a:prstGeom>
        </p:spPr>
      </p:pic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97" y="3898346"/>
            <a:ext cx="2651990" cy="232430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3" y="1986406"/>
            <a:ext cx="3181794" cy="6192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897" y="1929314"/>
            <a:ext cx="4280186" cy="149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62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7826" y="12706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30"/>
          <a:stretch/>
        </p:blipFill>
        <p:spPr>
          <a:xfrm>
            <a:off x="1368425" y="1989138"/>
            <a:ext cx="5494496" cy="625344"/>
          </a:xfrm>
          <a:prstGeom prst="rect">
            <a:avLst/>
          </a:prstGeom>
        </p:spPr>
      </p:pic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3" y="2863768"/>
            <a:ext cx="6683319" cy="23243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세그먼트 </a:t>
            </a:r>
            <a:r>
              <a:rPr lang="en-US" altLang="ko-KR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445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qvc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409" y="3302412"/>
            <a:ext cx="4851182" cy="33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QVC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1" name="직각 삼각형 10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90872" y="163397"/>
            <a:ext cx="704039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560509" y="916623"/>
            <a:ext cx="5348160" cy="2378230"/>
            <a:chOff x="1560509" y="2024063"/>
            <a:chExt cx="5348160" cy="2378230"/>
          </a:xfrm>
        </p:grpSpPr>
        <p:grpSp>
          <p:nvGrpSpPr>
            <p:cNvPr id="16" name="그룹 15"/>
            <p:cNvGrpSpPr/>
            <p:nvPr/>
          </p:nvGrpSpPr>
          <p:grpSpPr>
            <a:xfrm>
              <a:off x="1560509" y="2758312"/>
              <a:ext cx="5348160" cy="1643981"/>
              <a:chOff x="1437684" y="1821946"/>
              <a:chExt cx="5558873" cy="1708753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2433954" y="1821946"/>
                <a:ext cx="1558925" cy="1558926"/>
                <a:chOff x="1839595" y="2716301"/>
                <a:chExt cx="1219200" cy="1219201"/>
              </a:xfrm>
            </p:grpSpPr>
            <p:pic>
              <p:nvPicPr>
                <p:cNvPr id="18" name="Picture 8" descr="qvchd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228" r="29540" b="-1"/>
                <a:stretch/>
              </p:blipFill>
              <p:spPr bwMode="auto">
                <a:xfrm>
                  <a:off x="1971367" y="3165291"/>
                  <a:ext cx="718493" cy="5761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https://cdn2.iconfinder.com/data/icons/web-and-mobile-ui-volume-3/48/130-128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39595" y="2716301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그룹 7"/>
              <p:cNvGrpSpPr/>
              <p:nvPr/>
            </p:nvGrpSpPr>
            <p:grpSpPr>
              <a:xfrm>
                <a:off x="5065395" y="1918651"/>
                <a:ext cx="1931162" cy="1510349"/>
                <a:chOff x="5530215" y="1815552"/>
                <a:chExt cx="1931162" cy="1510349"/>
              </a:xfrm>
            </p:grpSpPr>
            <p:grpSp>
              <p:nvGrpSpPr>
                <p:cNvPr id="3" name="그룹 2"/>
                <p:cNvGrpSpPr/>
                <p:nvPr/>
              </p:nvGrpSpPr>
              <p:grpSpPr>
                <a:xfrm>
                  <a:off x="5530215" y="1815552"/>
                  <a:ext cx="1510348" cy="1510349"/>
                  <a:chOff x="1979294" y="319722"/>
                  <a:chExt cx="2084705" cy="2084707"/>
                </a:xfrm>
              </p:grpSpPr>
              <p:pic>
                <p:nvPicPr>
                  <p:cNvPr id="7" name="그림 6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8403" t="4222" r="12192" b="5407"/>
                  <a:stretch/>
                </p:blipFill>
                <p:spPr>
                  <a:xfrm>
                    <a:off x="2099588" y="537370"/>
                    <a:ext cx="1827251" cy="101619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4" descr="https://cdn4.iconfinder.com/data/icons/48-bubbles/48/29.Mac-128.png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79294" y="319722"/>
                    <a:ext cx="2084705" cy="20847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032" name="Picture 8" descr="https://cdn0.iconfinder.com/data/icons/computer-hardware-13/128/Mouse-128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41192" y="2757588"/>
                  <a:ext cx="520185" cy="5201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4" name="Picture 10" descr="https://cdn3.iconfinder.com/data/icons/unicons-vector-icons-pack/32/plus-128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4037" y="2465862"/>
                <a:ext cx="415925" cy="415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https://cdn3.iconfinder.com/data/icons/tools-solid-icons-vol-4/72/153-128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7684" y="2734723"/>
                <a:ext cx="795975" cy="795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2248373" y="2197188"/>
              <a:ext cx="46156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TV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홈쇼핑 광고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통한 구매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  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온라인 사이트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통한 구매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48373" y="2024063"/>
              <a:ext cx="71686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방송 시간</a:t>
              </a:r>
              <a:endPara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17721" y="2034403"/>
              <a:ext cx="906208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srgbClr val="C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방송 시간 외</a:t>
              </a:r>
              <a:endPara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229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5126" y="9785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30"/>
          <a:stretch/>
        </p:blipFill>
        <p:spPr>
          <a:xfrm>
            <a:off x="843827" y="1367069"/>
            <a:ext cx="5494496" cy="62534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</a:t>
            </a:r>
            <a:r>
              <a:rPr lang="ko-KR" altLang="en-US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세그먼트 </a:t>
            </a:r>
            <a:r>
              <a:rPr lang="en-US" altLang="ko-KR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56527" y="2033194"/>
            <a:ext cx="7174521" cy="4181475"/>
            <a:chOff x="856527" y="2033194"/>
            <a:chExt cx="7174521" cy="418147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527" y="2033194"/>
              <a:ext cx="7174521" cy="418147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997960" y="2261617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997960" y="4669924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97960" y="5557520"/>
              <a:ext cx="2961640" cy="205108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97960" y="5999963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997960" y="2704362"/>
              <a:ext cx="2961640" cy="213360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91744" y="4023360"/>
              <a:ext cx="2961640" cy="207738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96824" y="5336771"/>
              <a:ext cx="2961640" cy="213360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91744" y="3808963"/>
              <a:ext cx="2961640" cy="207738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92880" y="3369444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92880" y="3587884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2300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5126" y="9785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30"/>
          <a:stretch/>
        </p:blipFill>
        <p:spPr>
          <a:xfrm>
            <a:off x="843827" y="1367069"/>
            <a:ext cx="5494496" cy="62534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84213" y="2033194"/>
            <a:ext cx="7174521" cy="3962400"/>
            <a:chOff x="684213" y="2033194"/>
            <a:chExt cx="7174521" cy="39624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13" y="2033194"/>
              <a:ext cx="7174521" cy="396240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3837014" y="5319142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837014" y="2266212"/>
              <a:ext cx="2961640" cy="213360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837014" y="2475762"/>
              <a:ext cx="2961640" cy="213360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837014" y="5105782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837014" y="4653863"/>
              <a:ext cx="2961640" cy="21336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300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7826" y="12706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6" name="그림 35" descr="화면 캡처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6" t="7068"/>
          <a:stretch/>
        </p:blipFill>
        <p:spPr>
          <a:xfrm>
            <a:off x="5647991" y="4138240"/>
            <a:ext cx="357634" cy="464828"/>
          </a:xfrm>
          <a:prstGeom prst="rect">
            <a:avLst/>
          </a:prstGeom>
        </p:spPr>
      </p:pic>
      <p:pic>
        <p:nvPicPr>
          <p:cNvPr id="37" name="그림 36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87" y="4123519"/>
            <a:ext cx="465164" cy="444946"/>
          </a:xfrm>
          <a:prstGeom prst="rect">
            <a:avLst/>
          </a:prstGeom>
        </p:spPr>
      </p:pic>
      <p:pic>
        <p:nvPicPr>
          <p:cNvPr id="38" name="그림 37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24" y="4121505"/>
            <a:ext cx="465164" cy="444946"/>
          </a:xfrm>
          <a:prstGeom prst="rect">
            <a:avLst/>
          </a:prstGeom>
        </p:spPr>
      </p:pic>
      <p:pic>
        <p:nvPicPr>
          <p:cNvPr id="39" name="그림 38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568" y="4121505"/>
            <a:ext cx="465164" cy="444946"/>
          </a:xfrm>
          <a:prstGeom prst="rect">
            <a:avLst/>
          </a:prstGeom>
        </p:spPr>
      </p:pic>
      <p:pic>
        <p:nvPicPr>
          <p:cNvPr id="40" name="그림 39" descr="화면 캡처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5683" r="3501" b="333"/>
          <a:stretch/>
        </p:blipFill>
        <p:spPr>
          <a:xfrm>
            <a:off x="7307690" y="4183146"/>
            <a:ext cx="422746" cy="440604"/>
          </a:xfrm>
          <a:prstGeom prst="rect">
            <a:avLst/>
          </a:prstGeom>
        </p:spPr>
      </p:pic>
      <p:pic>
        <p:nvPicPr>
          <p:cNvPr id="54" name="그림 53" descr="화면 캡처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5683" r="3501" b="333"/>
          <a:stretch/>
        </p:blipFill>
        <p:spPr>
          <a:xfrm>
            <a:off x="5658265" y="9216011"/>
            <a:ext cx="52526" cy="54745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5683551" y="3902629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1        2        3        4         5</a:t>
            </a:r>
            <a:endParaRPr lang="ko-KR" altLang="en-US" sz="1400" dirty="0">
              <a:solidFill>
                <a:srgbClr val="EA5D5E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678187" y="1784473"/>
            <a:ext cx="3642801" cy="1558926"/>
            <a:chOff x="507857" y="1784473"/>
            <a:chExt cx="3642801" cy="1558926"/>
          </a:xfrm>
        </p:grpSpPr>
        <p:pic>
          <p:nvPicPr>
            <p:cNvPr id="46" name="그림 45" descr="화면 캡처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13" y="2351898"/>
              <a:ext cx="474755" cy="454120"/>
            </a:xfrm>
            <a:prstGeom prst="rect">
              <a:avLst/>
            </a:prstGeom>
          </p:spPr>
        </p:pic>
        <p:pic>
          <p:nvPicPr>
            <p:cNvPr id="47" name="그림 46" descr="화면 캡처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765" y="2348428"/>
              <a:ext cx="474755" cy="454120"/>
            </a:xfrm>
            <a:prstGeom prst="rect">
              <a:avLst/>
            </a:prstGeom>
          </p:spPr>
        </p:pic>
        <p:pic>
          <p:nvPicPr>
            <p:cNvPr id="48" name="그림 47" descr="화면 캡처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351" y="2358409"/>
              <a:ext cx="474755" cy="454120"/>
            </a:xfrm>
            <a:prstGeom prst="rect">
              <a:avLst/>
            </a:prstGeom>
          </p:spPr>
        </p:pic>
        <p:pic>
          <p:nvPicPr>
            <p:cNvPr id="49" name="그림 48" descr="화면 캡처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48"/>
            <a:stretch/>
          </p:blipFill>
          <p:spPr>
            <a:xfrm>
              <a:off x="1992742" y="2310322"/>
              <a:ext cx="609600" cy="1033077"/>
            </a:xfrm>
            <a:prstGeom prst="rect">
              <a:avLst/>
            </a:prstGeom>
          </p:spPr>
        </p:pic>
        <p:pic>
          <p:nvPicPr>
            <p:cNvPr id="50" name="그림 49" descr="화면 캡처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2577039" y="2448686"/>
              <a:ext cx="388100" cy="404494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948250" y="2140858"/>
              <a:ext cx="28520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EA5D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       2        3        4        5 segment</a:t>
              </a:r>
              <a:endParaRPr lang="ko-KR" altLang="en-US" sz="1400" dirty="0">
                <a:solidFill>
                  <a:srgbClr val="EA5D5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582097" y="2820453"/>
              <a:ext cx="11416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Milana</a:t>
              </a: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 Bra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7857" y="1962243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02450" y="1784473"/>
              <a:ext cx="9887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PACIFIC</a:t>
              </a:r>
              <a:endParaRPr lang="ko-KR" altLang="en-US" dirty="0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834190" y="1794859"/>
            <a:ext cx="3642801" cy="1557262"/>
            <a:chOff x="4663860" y="1794859"/>
            <a:chExt cx="3642801" cy="1557262"/>
          </a:xfrm>
        </p:grpSpPr>
        <p:pic>
          <p:nvPicPr>
            <p:cNvPr id="33" name="그림 32" descr="화면 캡처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4972330" y="2396495"/>
              <a:ext cx="357634" cy="464828"/>
            </a:xfrm>
            <a:prstGeom prst="rect">
              <a:avLst/>
            </a:prstGeom>
          </p:spPr>
        </p:pic>
        <p:pic>
          <p:nvPicPr>
            <p:cNvPr id="8" name="그림 7" descr="화면 캡처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787" y="2413392"/>
              <a:ext cx="438211" cy="461916"/>
            </a:xfrm>
            <a:prstGeom prst="rect">
              <a:avLst/>
            </a:prstGeom>
          </p:spPr>
        </p:pic>
        <p:pic>
          <p:nvPicPr>
            <p:cNvPr id="34" name="그림 33" descr="화면 캡처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060" y="2425307"/>
              <a:ext cx="446279" cy="426882"/>
            </a:xfrm>
            <a:prstGeom prst="rect">
              <a:avLst/>
            </a:prstGeom>
          </p:spPr>
        </p:pic>
        <p:pic>
          <p:nvPicPr>
            <p:cNvPr id="35" name="그림 34" descr="화면 캡처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6251409" y="2448978"/>
              <a:ext cx="427807" cy="440604"/>
            </a:xfrm>
            <a:prstGeom prst="rect">
              <a:avLst/>
            </a:prstGeom>
          </p:spPr>
        </p:pic>
        <p:pic>
          <p:nvPicPr>
            <p:cNvPr id="9" name="그림 8" descr="화면 캡처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4"/>
            <a:stretch/>
          </p:blipFill>
          <p:spPr>
            <a:xfrm>
              <a:off x="6651811" y="2413512"/>
              <a:ext cx="665041" cy="886574"/>
            </a:xfrm>
            <a:prstGeom prst="rect">
              <a:avLst/>
            </a:prstGeom>
          </p:spPr>
        </p:pic>
        <p:sp>
          <p:nvSpPr>
            <p:cNvPr id="64" name="직사각형 63"/>
            <p:cNvSpPr/>
            <p:nvPr/>
          </p:nvSpPr>
          <p:spPr>
            <a:xfrm>
              <a:off x="5015564" y="2154421"/>
              <a:ext cx="1988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EA5D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1        2        3        4        5</a:t>
              </a:r>
              <a:endParaRPr lang="ko-KR" altLang="en-US" sz="1400" dirty="0">
                <a:solidFill>
                  <a:srgbClr val="EA5D5E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117627" y="2661396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err="1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Volumizing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3860" y="1970990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921825" y="1794859"/>
              <a:ext cx="11881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CENTRAL</a:t>
              </a:r>
              <a:endParaRPr lang="ko-KR" altLang="en-US" dirty="0"/>
            </a:p>
          </p:txBody>
        </p:sp>
      </p:grpSp>
      <p:sp>
        <p:nvSpPr>
          <p:cNvPr id="77" name="모서리가 둥근 직사각형 76"/>
          <p:cNvSpPr/>
          <p:nvPr/>
        </p:nvSpPr>
        <p:spPr>
          <a:xfrm>
            <a:off x="4829232" y="3572798"/>
            <a:ext cx="3642801" cy="1381131"/>
          </a:xfrm>
          <a:prstGeom prst="roundRect">
            <a:avLst>
              <a:gd name="adj" fmla="val 9527"/>
            </a:avLst>
          </a:prstGeom>
          <a:noFill/>
          <a:ln>
            <a:solidFill>
              <a:srgbClr val="EA5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81701" y="3417668"/>
            <a:ext cx="118327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EASTERN</a:t>
            </a:r>
            <a:endParaRPr lang="ko-KR" altLang="en-US" dirty="0"/>
          </a:p>
        </p:txBody>
      </p:sp>
      <p:grpSp>
        <p:nvGrpSpPr>
          <p:cNvPr id="82" name="그룹 81"/>
          <p:cNvGrpSpPr/>
          <p:nvPr/>
        </p:nvGrpSpPr>
        <p:grpSpPr>
          <a:xfrm>
            <a:off x="4829232" y="4972397"/>
            <a:ext cx="3642801" cy="1540950"/>
            <a:chOff x="4658902" y="4972397"/>
            <a:chExt cx="3642801" cy="1540950"/>
          </a:xfrm>
        </p:grpSpPr>
        <p:pic>
          <p:nvPicPr>
            <p:cNvPr id="55" name="그림 54" descr="화면 캡처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529" y="5457169"/>
              <a:ext cx="529299" cy="1054819"/>
            </a:xfrm>
            <a:prstGeom prst="rect">
              <a:avLst/>
            </a:prstGeom>
          </p:spPr>
        </p:pic>
        <p:pic>
          <p:nvPicPr>
            <p:cNvPr id="57" name="그림 56" descr="화면 캡처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4911805" y="5450059"/>
              <a:ext cx="357634" cy="464828"/>
            </a:xfrm>
            <a:prstGeom prst="rect">
              <a:avLst/>
            </a:prstGeom>
          </p:spPr>
        </p:pic>
        <p:pic>
          <p:nvPicPr>
            <p:cNvPr id="60" name="그림 59" descr="화면 캡처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5692038" y="5450059"/>
              <a:ext cx="357634" cy="464828"/>
            </a:xfrm>
            <a:prstGeom prst="rect">
              <a:avLst/>
            </a:prstGeom>
          </p:spPr>
        </p:pic>
        <p:pic>
          <p:nvPicPr>
            <p:cNvPr id="61" name="그림 60" descr="화면 캡처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6129531" y="5450059"/>
              <a:ext cx="357634" cy="464828"/>
            </a:xfrm>
            <a:prstGeom prst="rect">
              <a:avLst/>
            </a:prstGeom>
          </p:spPr>
        </p:pic>
        <p:pic>
          <p:nvPicPr>
            <p:cNvPr id="59" name="그림 58" descr="화면 캡처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763" y="5440509"/>
              <a:ext cx="452852" cy="495735"/>
            </a:xfrm>
            <a:prstGeom prst="rect">
              <a:avLst/>
            </a:prstGeom>
          </p:spPr>
        </p:pic>
        <p:sp>
          <p:nvSpPr>
            <p:cNvPr id="67" name="직사각형 66"/>
            <p:cNvSpPr/>
            <p:nvPr/>
          </p:nvSpPr>
          <p:spPr>
            <a:xfrm>
              <a:off x="4879916" y="5180942"/>
              <a:ext cx="20281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EA5D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1        2        3        4         5</a:t>
              </a:r>
              <a:endParaRPr lang="ko-KR" altLang="en-US" sz="1400" dirty="0">
                <a:solidFill>
                  <a:srgbClr val="EA5D5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581985" y="6011472"/>
              <a:ext cx="8915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Vacuum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41286" y="5583539"/>
              <a:ext cx="8867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Cleanse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4658902" y="5132216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17840" y="4972397"/>
              <a:ext cx="9712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HAWAII</a:t>
              </a:r>
              <a:endParaRPr lang="ko-KR" altLang="en-US" dirty="0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64542" y="5042698"/>
            <a:ext cx="3682667" cy="1487502"/>
            <a:chOff x="494212" y="5042698"/>
            <a:chExt cx="3682667" cy="1487502"/>
          </a:xfrm>
        </p:grpSpPr>
        <p:pic>
          <p:nvPicPr>
            <p:cNvPr id="51" name="그림 50" descr="화면 캡처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62" y="5558631"/>
              <a:ext cx="658032" cy="872277"/>
            </a:xfrm>
            <a:prstGeom prst="rect">
              <a:avLst/>
            </a:prstGeom>
          </p:spPr>
        </p:pic>
        <p:pic>
          <p:nvPicPr>
            <p:cNvPr id="52" name="그림 51" descr="화면 캡처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6556" y="5558631"/>
              <a:ext cx="856134" cy="812602"/>
            </a:xfrm>
            <a:prstGeom prst="rect">
              <a:avLst/>
            </a:prstGeom>
          </p:spPr>
        </p:pic>
        <p:pic>
          <p:nvPicPr>
            <p:cNvPr id="53" name="그림 52" descr="화면 캡처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874" y="5364973"/>
              <a:ext cx="532980" cy="809038"/>
            </a:xfrm>
            <a:prstGeom prst="rect">
              <a:avLst/>
            </a:prstGeom>
          </p:spPr>
        </p:pic>
        <p:pic>
          <p:nvPicPr>
            <p:cNvPr id="1026" name="Picture 2" descr="MyPillow Custom Fit Standard Pillow에 대한 이미지 검색결과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7637" y="5581312"/>
              <a:ext cx="1309242" cy="916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그림 55" descr="화면 캡처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2599782" y="5598957"/>
              <a:ext cx="422746" cy="44060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18361" y="5168831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Boots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196031" y="5743637"/>
              <a:ext cx="724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Pillow</a:t>
              </a:r>
              <a:endParaRPr lang="en-US" altLang="ko-KR" sz="1600" dirty="0">
                <a:solidFill>
                  <a:srgbClr val="EA5D5E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494212" y="5149069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11243" y="5042698"/>
              <a:ext cx="10386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ALASKA</a:t>
              </a:r>
              <a:endParaRPr lang="ko-KR" alt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63937" y="6039611"/>
              <a:ext cx="1029449" cy="41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Air Clean</a:t>
              </a: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3826053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663924" y="3424435"/>
            <a:ext cx="3642801" cy="1551148"/>
            <a:chOff x="493594" y="3424435"/>
            <a:chExt cx="3642801" cy="1551148"/>
          </a:xfrm>
        </p:grpSpPr>
        <p:pic>
          <p:nvPicPr>
            <p:cNvPr id="45" name="그림 44" descr="화면 캡처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196" y="3612292"/>
              <a:ext cx="1186921" cy="1363291"/>
            </a:xfrm>
            <a:prstGeom prst="rect">
              <a:avLst/>
            </a:prstGeom>
          </p:spPr>
        </p:pic>
        <p:pic>
          <p:nvPicPr>
            <p:cNvPr id="41" name="그림 40" descr="화면 캡처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" t="5683" r="3501" b="333"/>
            <a:stretch/>
          </p:blipFill>
          <p:spPr>
            <a:xfrm>
              <a:off x="1066162" y="4052200"/>
              <a:ext cx="422746" cy="440604"/>
            </a:xfrm>
            <a:prstGeom prst="rect">
              <a:avLst/>
            </a:prstGeom>
          </p:spPr>
        </p:pic>
        <p:pic>
          <p:nvPicPr>
            <p:cNvPr id="42" name="그림 41" descr="화면 캡처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0147" y="4083791"/>
              <a:ext cx="496906" cy="345334"/>
            </a:xfrm>
            <a:prstGeom prst="rect">
              <a:avLst/>
            </a:prstGeom>
          </p:spPr>
        </p:pic>
        <p:pic>
          <p:nvPicPr>
            <p:cNvPr id="43" name="그림 42" descr="화면 캡처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7053" y="3981594"/>
              <a:ext cx="517137" cy="494660"/>
            </a:xfrm>
            <a:prstGeom prst="rect">
              <a:avLst/>
            </a:prstGeom>
          </p:spPr>
        </p:pic>
        <p:pic>
          <p:nvPicPr>
            <p:cNvPr id="44" name="그림 43" descr="화면 캡처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6" t="7068"/>
            <a:stretch/>
          </p:blipFill>
          <p:spPr>
            <a:xfrm>
              <a:off x="2528346" y="4014492"/>
              <a:ext cx="357634" cy="464828"/>
            </a:xfrm>
            <a:prstGeom prst="rect">
              <a:avLst/>
            </a:prstGeom>
          </p:spPr>
        </p:pic>
        <p:sp>
          <p:nvSpPr>
            <p:cNvPr id="65" name="직사각형 64"/>
            <p:cNvSpPr/>
            <p:nvPr/>
          </p:nvSpPr>
          <p:spPr>
            <a:xfrm>
              <a:off x="1261902" y="3771644"/>
              <a:ext cx="20281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EA5D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1        2        3        4         5</a:t>
              </a:r>
              <a:endParaRPr lang="ko-KR" altLang="en-US" sz="1400" dirty="0">
                <a:solidFill>
                  <a:srgbClr val="EA5D5E"/>
                </a:solidFill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493594" y="3568387"/>
              <a:ext cx="3642801" cy="1381131"/>
            </a:xfrm>
            <a:prstGeom prst="roundRect">
              <a:avLst>
                <a:gd name="adj" fmla="val 9527"/>
              </a:avLst>
            </a:prstGeom>
            <a:noFill/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30711" y="3424435"/>
              <a:ext cx="13845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MOUNTAIN</a:t>
              </a:r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133442" y="4496619"/>
              <a:ext cx="1598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Effortless 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Style</a:t>
              </a: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364170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047492" y="4423381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Nights Providence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995492" y="2319696"/>
            <a:ext cx="6255892" cy="3621394"/>
            <a:chOff x="995492" y="2319696"/>
            <a:chExt cx="6255892" cy="3621394"/>
          </a:xfrm>
        </p:grpSpPr>
        <p:sp>
          <p:nvSpPr>
            <p:cNvPr id="89" name="직사각형 88"/>
            <p:cNvSpPr/>
            <p:nvPr/>
          </p:nvSpPr>
          <p:spPr>
            <a:xfrm>
              <a:off x="4991883" y="2319696"/>
              <a:ext cx="640653" cy="595264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587999" y="4107588"/>
              <a:ext cx="402175" cy="505052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998720" y="5425440"/>
              <a:ext cx="497089" cy="515650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803271" y="5425440"/>
              <a:ext cx="854224" cy="510804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662435" y="3987361"/>
              <a:ext cx="421817" cy="509208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019899" y="4102739"/>
              <a:ext cx="1231485" cy="496374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212103" y="3987425"/>
              <a:ext cx="442905" cy="496374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95492" y="2354702"/>
              <a:ext cx="1256095" cy="535982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5956060" y="2368786"/>
              <a:ext cx="465679" cy="535982"/>
            </a:xfrm>
            <a:prstGeom prst="rect">
              <a:avLst/>
            </a:prstGeom>
            <a:solidFill>
              <a:srgbClr val="0033CC">
                <a:alpha val="20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8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37610" y="3879310"/>
            <a:ext cx="5124129" cy="2519364"/>
            <a:chOff x="523081" y="2031868"/>
            <a:chExt cx="8201255" cy="403228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081" y="2031868"/>
              <a:ext cx="8201255" cy="4032284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4406378" y="5592826"/>
              <a:ext cx="853440" cy="2174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Picture 2" descr="Christmas seas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20" y="2514275"/>
            <a:ext cx="3846520" cy="142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cdn0.iconfinder.com/data/icons/smashicons-winter-flat-vol-1/59/31_-Christmas_Tree-_winter_christmas_holiday-12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5" y="1645952"/>
            <a:ext cx="616795" cy="7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dn0.iconfinder.com/data/icons/smashicons-winter-flat-vol-1/58/4_-Santa-_winter_christmas_holiday-1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02" y="2309248"/>
            <a:ext cx="375096" cy="37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dn0.iconfinder.com/data/icons/smashicons-winter-flat-vol-1/58/29_-Christmas_Globes-_winter_christmas_holiday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392" y="662717"/>
            <a:ext cx="721193" cy="69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cdn0.iconfinder.com/data/icons/smashicons-winter-flat-vol-1/60/5_-Christmas_Lights-_winter_christmas_holiday-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6854">
            <a:off x="8285540" y="802273"/>
            <a:ext cx="799187" cy="35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QVC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5" name="직각 삼각형 14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965112" y="1855520"/>
            <a:ext cx="3523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크리스마스 및 연말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홈데코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시즌으로 추측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7826" y="1270601"/>
            <a:ext cx="712353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세그먼트별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 판매 제품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90872" y="612585"/>
            <a:ext cx="576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➌ 고객 세그먼트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타임존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/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지리별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잘 팔리는 제품 및 카테고리는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42705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6086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➍ 특정 제품 및 제품 카테고리를 판매하기에 가장 좋은 때는 언제인가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65" y="2547317"/>
            <a:ext cx="4848490" cy="3404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8768"/>
          <a:stretch/>
        </p:blipFill>
        <p:spPr>
          <a:xfrm>
            <a:off x="2935684" y="1651423"/>
            <a:ext cx="3733800" cy="7195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22309" y="1198478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제품별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많이 팔린 시간대 확인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3603910" y="1553488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60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6086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➍ 특정 제품 및 제품 카테고리를 판매하기에 가장 좋은 때는 언제인가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12880"/>
              </p:ext>
            </p:extLst>
          </p:nvPr>
        </p:nvGraphicFramePr>
        <p:xfrm>
          <a:off x="1939765" y="1740049"/>
          <a:ext cx="5264468" cy="474777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36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777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498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/>
                        <a:t>카테고리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잘 판매 되는 시간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/>
                        <a:t>판매량</a:t>
                      </a:r>
                      <a:r>
                        <a:rPr lang="en-US" altLang="ko-KR" sz="1050"/>
                        <a:t>(</a:t>
                      </a:r>
                      <a:r>
                        <a:rPr lang="ko-KR" altLang="en-US" sz="1050"/>
                        <a:t>개</a:t>
                      </a:r>
                      <a:r>
                        <a:rPr lang="en-US" altLang="ko-KR" sz="1050"/>
                        <a:t>)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Textile/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Furnit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Costume Jewelry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555961494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Health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Apparel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714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Accessories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293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Gift Cards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Collectibles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Fun &amp; Leisure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Entertainment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Home Decor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915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Housewares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127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IQVC Divisional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Electronics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174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App/Accss Event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License Hardgds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2608744545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PUBLIC RELATION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8294428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Health/Beauty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639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378884130"/>
                  </a:ext>
                </a:extLst>
              </a:tr>
              <a:tr h="2498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Jewelry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7620" marR="504000" marT="762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7620" marR="432000" marT="7620" marB="0" anchor="ctr"/>
                </a:tc>
                <a:extLst>
                  <a:ext uri="{0D108BD9-81ED-4DB2-BD59-A6C34878D82A}">
                    <a16:rowId xmlns:a16="http://schemas.microsoft.com/office/drawing/2014/main" xmlns="" val="292296740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2073" y="1198478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ko-KR" altLang="en-US" sz="1200" dirty="0" err="1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카테코리별</a:t>
            </a:r>
            <a:r>
              <a:rPr lang="ko-KR" altLang="en-US" sz="12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가장 많이 팔린 시간대 확인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3603910" y="1553488"/>
            <a:ext cx="182153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939765" y="2701654"/>
            <a:ext cx="5264468" cy="3828508"/>
            <a:chOff x="1939765" y="2701654"/>
            <a:chExt cx="5264468" cy="3828508"/>
          </a:xfrm>
        </p:grpSpPr>
        <p:grpSp>
          <p:nvGrpSpPr>
            <p:cNvPr id="3" name="그룹 2"/>
            <p:cNvGrpSpPr/>
            <p:nvPr/>
          </p:nvGrpSpPr>
          <p:grpSpPr>
            <a:xfrm>
              <a:off x="1939765" y="2748321"/>
              <a:ext cx="5264468" cy="3757326"/>
              <a:chOff x="1939765" y="2748321"/>
              <a:chExt cx="5264468" cy="3757326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1939765" y="2748321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939765" y="4224696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939765" y="5982489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939765" y="3005568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939765" y="6244068"/>
                <a:ext cx="5264468" cy="261579"/>
              </a:xfrm>
              <a:prstGeom prst="rect">
                <a:avLst/>
              </a:prstGeom>
              <a:solidFill>
                <a:srgbClr val="EA5D5E">
                  <a:alpha val="20000"/>
                </a:srgbClr>
              </a:solidFill>
              <a:ln w="19050">
                <a:solidFill>
                  <a:srgbClr val="EA5D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2333921" y="4159865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333921" y="2701654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33921" y="2939609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333921" y="5940153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333921" y="6183913"/>
              <a:ext cx="41229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</a:t>
              </a:r>
              <a:endPara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98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39849"/>
              </p:ext>
            </p:extLst>
          </p:nvPr>
        </p:nvGraphicFramePr>
        <p:xfrm>
          <a:off x="436237" y="2072237"/>
          <a:ext cx="8271526" cy="366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11015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philosophy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Bobbi Brown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Keurig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Cook's Essentials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Cottage Farms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Cottage Farms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Emjoi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Masterbuilt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Cushman's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Cosmetics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Smart Solar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Temp-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Treasures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Mrs.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Prindable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TIPS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Eurosteam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Honora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82736" y="1399385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1</a:t>
            </a:r>
          </a:p>
        </p:txBody>
      </p:sp>
    </p:spTree>
    <p:extLst>
      <p:ext uri="{BB962C8B-B14F-4D97-AF65-F5344CB8AC3E}">
        <p14:creationId xmlns:p14="http://schemas.microsoft.com/office/powerpoint/2010/main" val="3691052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980276"/>
              </p:ext>
            </p:extLst>
          </p:nvPr>
        </p:nvGraphicFramePr>
        <p:xfrm>
          <a:off x="436237" y="2072233"/>
          <a:ext cx="8271526" cy="3665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10863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Temp-tations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Steel by Design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PanDigital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086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Halo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82736" y="1399385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2</a:t>
            </a:r>
          </a:p>
        </p:txBody>
      </p:sp>
    </p:spTree>
    <p:extLst>
      <p:ext uri="{BB962C8B-B14F-4D97-AF65-F5344CB8AC3E}">
        <p14:creationId xmlns:p14="http://schemas.microsoft.com/office/powerpoint/2010/main" val="4233475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16475"/>
              </p:ext>
            </p:extLst>
          </p:nvPr>
        </p:nvGraphicFramePr>
        <p:xfrm>
          <a:off x="436237" y="2072237"/>
          <a:ext cx="8271526" cy="3661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10302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Temp-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tations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Sleep Number </a:t>
                      </a:r>
                    </a:p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Cottage Farms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Isaac Mizrahi Live!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Liz Claiborne New York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Cottage Farms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Keurig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Nature's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Vionic with Orthaheel 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Mrs.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Prindable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Treasures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Clarks Unstructured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Kathleen Kirkwood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Belle Gray by Lisa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Rinna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82736" y="1399385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3</a:t>
            </a:r>
          </a:p>
        </p:txBody>
      </p:sp>
    </p:spTree>
    <p:extLst>
      <p:ext uri="{BB962C8B-B14F-4D97-AF65-F5344CB8AC3E}">
        <p14:creationId xmlns:p14="http://schemas.microsoft.com/office/powerpoint/2010/main" val="934750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14491"/>
              </p:ext>
            </p:extLst>
          </p:nvPr>
        </p:nvGraphicFramePr>
        <p:xfrm>
          <a:off x="436237" y="2072237"/>
          <a:ext cx="8271526" cy="3661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10302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Ryka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bareMinerals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6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Quacker Factory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Cook's Essentials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Bob Mackie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Joan Rivers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Dr.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Denese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Quirky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philosophy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Clarks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70713" y="1399385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4</a:t>
            </a:r>
          </a:p>
        </p:txBody>
      </p:sp>
    </p:spTree>
    <p:extLst>
      <p:ext uri="{BB962C8B-B14F-4D97-AF65-F5344CB8AC3E}">
        <p14:creationId xmlns:p14="http://schemas.microsoft.com/office/powerpoint/2010/main" val="228545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27638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누구인가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234" b="3426"/>
          <a:stretch/>
        </p:blipFill>
        <p:spPr>
          <a:xfrm>
            <a:off x="1345798" y="3886651"/>
            <a:ext cx="7143750" cy="1127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425" y="2060575"/>
            <a:ext cx="5743575" cy="15366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90477" y="1270908"/>
            <a:ext cx="3163045" cy="325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정보 생성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정보 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위도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경도</a:t>
            </a:r>
            <a:r>
              <a:rPr lang="en-US" altLang="ko-KR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/TIMEZONE)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02210" y="907629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지리적 고객 분포도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53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184985"/>
              </p:ext>
            </p:extLst>
          </p:nvPr>
        </p:nvGraphicFramePr>
        <p:xfrm>
          <a:off x="436237" y="2072237"/>
          <a:ext cx="8271526" cy="3661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10302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Ninja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VicenzaGold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Mally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Beauty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Bliss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Dr.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Denese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Isaac 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Mizrahi Live!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Josie Maran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Emjoi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Vionic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with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Orthaheel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Genius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Mally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Beauty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philosophy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70711" y="1399385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5</a:t>
            </a:r>
          </a:p>
        </p:txBody>
      </p:sp>
    </p:spTree>
    <p:extLst>
      <p:ext uri="{BB962C8B-B14F-4D97-AF65-F5344CB8AC3E}">
        <p14:creationId xmlns:p14="http://schemas.microsoft.com/office/powerpoint/2010/main" val="494844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36237" y="2072237"/>
          <a:ext cx="8271526" cy="3661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14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5057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10302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</a:t>
                      </a: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Known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Harry London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Don Aslett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Bob Mackie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Susan Graver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philosophy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Bronzo Italia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 by Cristina Ehrlich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Bethlehem Lights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Treasures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Flash Pad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Roberta's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Lock &amp; Lock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Isaac Mizrahi Live!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030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Bobbi Brown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Keurig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Denim &amp; Co.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970713" y="1399385"/>
            <a:ext cx="1202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0</a:t>
            </a:r>
          </a:p>
        </p:txBody>
      </p:sp>
    </p:spTree>
    <p:extLst>
      <p:ext uri="{BB962C8B-B14F-4D97-AF65-F5344CB8AC3E}">
        <p14:creationId xmlns:p14="http://schemas.microsoft.com/office/powerpoint/2010/main" val="4270570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0872" y="612585"/>
            <a:ext cx="5219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➎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QVC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고객 세그먼트에 대한 브랜드 선호도는 어떠한가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51485"/>
              </p:ext>
            </p:extLst>
          </p:nvPr>
        </p:nvGraphicFramePr>
        <p:xfrm>
          <a:off x="247799" y="1842664"/>
          <a:ext cx="8616803" cy="2961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12154">
                  <a:extLst>
                    <a:ext uri="{9D8B030D-6E8A-4147-A177-3AD203B41FA5}">
                      <a16:colId xmlns:a16="http://schemas.microsoft.com/office/drawing/2014/main" xmlns="" val="2360828307"/>
                    </a:ext>
                  </a:extLst>
                </a:gridCol>
              </a:tblGrid>
              <a:tr h="376560"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Segment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0758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메인 선호 브랜드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Temp-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tations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Denim &amp; Co.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Denim &amp; Co.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Wen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Susan Graver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0758">
                <a:tc vMerge="1"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Hair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Care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Cook-essentials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Fashion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Fashion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Hair Care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Fashion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230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en-US" altLang="ko-KR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5D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42496968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252775" y="1093674"/>
            <a:ext cx="2408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브랜드 선호도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1256" r="23276"/>
          <a:stretch/>
        </p:blipFill>
        <p:spPr>
          <a:xfrm>
            <a:off x="1873964" y="3226814"/>
            <a:ext cx="749301" cy="13509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589" y="3323219"/>
            <a:ext cx="903963" cy="125449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249430" y="3204542"/>
            <a:ext cx="898204" cy="1491849"/>
            <a:chOff x="4551161" y="4743851"/>
            <a:chExt cx="898204" cy="1491849"/>
          </a:xfrm>
        </p:grpSpPr>
        <p:pic>
          <p:nvPicPr>
            <p:cNvPr id="2050" name="Picture 2" descr="denim &amp; Co에 대한 이미지 검색결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70" t="34073" b="17156"/>
            <a:stretch/>
          </p:blipFill>
          <p:spPr bwMode="auto">
            <a:xfrm>
              <a:off x="4551161" y="4743851"/>
              <a:ext cx="898204" cy="54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enim &amp; Co에 대한 이미지 검색결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6" r="28315"/>
            <a:stretch/>
          </p:blipFill>
          <p:spPr bwMode="auto">
            <a:xfrm flipH="1">
              <a:off x="4682322" y="5177875"/>
              <a:ext cx="502841" cy="10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5431432" y="3204542"/>
            <a:ext cx="898204" cy="1491849"/>
            <a:chOff x="4551161" y="4743851"/>
            <a:chExt cx="898204" cy="1491849"/>
          </a:xfrm>
        </p:grpSpPr>
        <p:pic>
          <p:nvPicPr>
            <p:cNvPr id="20" name="Picture 2" descr="denim &amp; Co에 대한 이미지 검색결과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70" t="34073" b="17156"/>
            <a:stretch/>
          </p:blipFill>
          <p:spPr bwMode="auto">
            <a:xfrm>
              <a:off x="4551161" y="4743851"/>
              <a:ext cx="898204" cy="54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denim &amp; Co에 대한 이미지 검색결과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6" r="28315"/>
            <a:stretch/>
          </p:blipFill>
          <p:spPr bwMode="auto">
            <a:xfrm flipH="1">
              <a:off x="4682322" y="5177875"/>
              <a:ext cx="502841" cy="105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l="21256" r="23276"/>
          <a:stretch/>
        </p:blipFill>
        <p:spPr>
          <a:xfrm>
            <a:off x="6640758" y="3226814"/>
            <a:ext cx="749301" cy="1350901"/>
          </a:xfrm>
          <a:prstGeom prst="rect">
            <a:avLst/>
          </a:prstGeom>
        </p:spPr>
      </p:pic>
      <p:pic>
        <p:nvPicPr>
          <p:cNvPr id="2054" name="Picture 6" descr="Susan graver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033" y="3469270"/>
            <a:ext cx="1138466" cy="95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875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8889" y="937720"/>
            <a:ext cx="6409765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06547" y="670012"/>
            <a:ext cx="33309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판매순위 </a:t>
            </a:r>
            <a:r>
              <a:rPr lang="en-US" altLang="ko-KR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TOP20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en-US" altLang="ko-KR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브랜드별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상관관계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-1" y="1220376"/>
            <a:ext cx="9144000" cy="5489393"/>
            <a:chOff x="-1" y="1220376"/>
            <a:chExt cx="9144000" cy="5489393"/>
          </a:xfrm>
        </p:grpSpPr>
        <p:grpSp>
          <p:nvGrpSpPr>
            <p:cNvPr id="7" name="그룹 6"/>
            <p:cNvGrpSpPr/>
            <p:nvPr/>
          </p:nvGrpSpPr>
          <p:grpSpPr>
            <a:xfrm>
              <a:off x="-1" y="1220376"/>
              <a:ext cx="9144000" cy="5489393"/>
              <a:chOff x="-1" y="1753473"/>
              <a:chExt cx="9144000" cy="492253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1753473"/>
                <a:ext cx="9144000" cy="4922532"/>
              </a:xfrm>
              <a:prstGeom prst="rect">
                <a:avLst/>
              </a:prstGeom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4798151" y="3028263"/>
                <a:ext cx="2630562" cy="1713248"/>
                <a:chOff x="4798151" y="3028263"/>
                <a:chExt cx="2630562" cy="1713248"/>
              </a:xfrm>
            </p:grpSpPr>
            <p:sp>
              <p:nvSpPr>
                <p:cNvPr id="20" name="직사각형 19"/>
                <p:cNvSpPr/>
                <p:nvPr/>
              </p:nvSpPr>
              <p:spPr>
                <a:xfrm>
                  <a:off x="4798151" y="3906087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/>
                <p:cNvSpPr/>
                <p:nvPr/>
              </p:nvSpPr>
              <p:spPr>
                <a:xfrm>
                  <a:off x="6559895" y="3028263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>
                  <a:off x="7008687" y="3028263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6559895" y="4336951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7008687" y="4336951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직사각형 25"/>
                <p:cNvSpPr/>
                <p:nvPr/>
              </p:nvSpPr>
              <p:spPr>
                <a:xfrm>
                  <a:off x="7008687" y="3907954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7008687" y="4556866"/>
                  <a:ext cx="420026" cy="184645"/>
                </a:xfrm>
                <a:prstGeom prst="rect">
                  <a:avLst/>
                </a:prstGeom>
                <a:solidFill>
                  <a:srgbClr val="EA5D5E">
                    <a:alpha val="20000"/>
                  </a:srgbClr>
                </a:solidFill>
                <a:ln w="19050">
                  <a:solidFill>
                    <a:srgbClr val="EA5D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5" name="직사각형 24"/>
            <p:cNvSpPr/>
            <p:nvPr/>
          </p:nvSpPr>
          <p:spPr>
            <a:xfrm>
              <a:off x="7008687" y="5077035"/>
              <a:ext cx="420026" cy="205908"/>
            </a:xfrm>
            <a:prstGeom prst="rect">
              <a:avLst/>
            </a:prstGeom>
            <a:solidFill>
              <a:srgbClr val="EA5D5E">
                <a:alpha val="20000"/>
              </a:srgbClr>
            </a:solidFill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723551" y="1099199"/>
            <a:ext cx="1747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고객별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횟수 기반</a:t>
            </a:r>
          </a:p>
        </p:txBody>
      </p:sp>
    </p:spTree>
    <p:extLst>
      <p:ext uri="{BB962C8B-B14F-4D97-AF65-F5344CB8AC3E}">
        <p14:creationId xmlns:p14="http://schemas.microsoft.com/office/powerpoint/2010/main" val="293257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1159292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해결</a:t>
            </a:r>
            <a:endParaRPr lang="en-US" altLang="ko-KR" sz="2000" dirty="0">
              <a:solidFill>
                <a:srgbClr val="EA5D5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25458" y="738549"/>
            <a:ext cx="1693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브랜드별</a:t>
            </a:r>
            <a:r>
              <a:rPr lang="ko-KR" altLang="en-US" sz="16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상관관계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323999" y="1221363"/>
            <a:ext cx="6507211" cy="4347001"/>
            <a:chOff x="388889" y="822149"/>
            <a:chExt cx="6507211" cy="4347001"/>
          </a:xfrm>
        </p:grpSpPr>
        <p:sp>
          <p:nvSpPr>
            <p:cNvPr id="73" name="TextBox 72"/>
            <p:cNvSpPr txBox="1"/>
            <p:nvPr/>
          </p:nvSpPr>
          <p:spPr>
            <a:xfrm>
              <a:off x="4159474" y="4419078"/>
              <a:ext cx="6751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0.28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52756" y="2821021"/>
              <a:ext cx="6751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0.21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88889" y="937720"/>
              <a:ext cx="6409765" cy="388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rgbClr val="EA5D5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Picture 6" descr="Susan graver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943" y="1493359"/>
              <a:ext cx="1290973" cy="1077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899304" y="1188944"/>
              <a:ext cx="1412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Susan Graver</a:t>
              </a:r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066107" y="3287402"/>
              <a:ext cx="1042957" cy="1732273"/>
              <a:chOff x="4551161" y="4743851"/>
              <a:chExt cx="898204" cy="1491849"/>
            </a:xfrm>
          </p:grpSpPr>
          <p:pic>
            <p:nvPicPr>
              <p:cNvPr id="23" name="Picture 2" descr="denim &amp; C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70" t="34073" b="17156"/>
              <a:stretch/>
            </p:blipFill>
            <p:spPr bwMode="auto">
              <a:xfrm>
                <a:off x="4551161" y="4743851"/>
                <a:ext cx="898204" cy="5415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denim &amp; Co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26" r="28315"/>
              <a:stretch/>
            </p:blipFill>
            <p:spPr bwMode="auto">
              <a:xfrm flipH="1">
                <a:off x="4682322" y="5177875"/>
                <a:ext cx="502841" cy="1057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3109064" y="2665323"/>
              <a:ext cx="6751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0.36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416378" y="3598340"/>
              <a:ext cx="1029572" cy="1385235"/>
              <a:chOff x="2720201" y="3850828"/>
              <a:chExt cx="1361039" cy="1792784"/>
            </a:xfrm>
          </p:grpSpPr>
          <p:pic>
            <p:nvPicPr>
              <p:cNvPr id="3076" name="Picture 4" descr="Liz Claiborne New York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192" b="34882"/>
              <a:stretch/>
            </p:blipFill>
            <p:spPr bwMode="auto">
              <a:xfrm>
                <a:off x="2720201" y="3850828"/>
                <a:ext cx="1361039" cy="375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Liz Claiborne New York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47" r="31183"/>
              <a:stretch/>
            </p:blipFill>
            <p:spPr bwMode="auto">
              <a:xfrm>
                <a:off x="2965396" y="4200574"/>
                <a:ext cx="736818" cy="1443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4507038" y="3575305"/>
              <a:ext cx="1331787" cy="1593845"/>
              <a:chOff x="4075721" y="4088436"/>
              <a:chExt cx="1234239" cy="1494555"/>
            </a:xfrm>
          </p:grpSpPr>
          <p:pic>
            <p:nvPicPr>
              <p:cNvPr id="3080" name="Picture 8" descr="Isaac Mizrahi Live!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88" t="32280" r="10070" b="15614"/>
              <a:stretch/>
            </p:blipFill>
            <p:spPr bwMode="auto">
              <a:xfrm>
                <a:off x="4075721" y="4088436"/>
                <a:ext cx="1234239" cy="4973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Isaac Mizrahi Live!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45" r="23954"/>
              <a:stretch/>
            </p:blipFill>
            <p:spPr bwMode="auto">
              <a:xfrm>
                <a:off x="4386236" y="4585787"/>
                <a:ext cx="558435" cy="997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6174187" y="3539327"/>
              <a:ext cx="721913" cy="1609714"/>
              <a:chOff x="5266976" y="4177848"/>
              <a:chExt cx="743595" cy="1718791"/>
            </a:xfrm>
          </p:grpSpPr>
          <p:pic>
            <p:nvPicPr>
              <p:cNvPr id="3084" name="Picture 12" descr="Lizden에 대한 이미지 검색결과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4605" y="4177848"/>
                <a:ext cx="635966" cy="386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 descr="Lizden에 대한 이미지 검색결과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87" r="27022"/>
              <a:stretch/>
            </p:blipFill>
            <p:spPr bwMode="auto">
              <a:xfrm>
                <a:off x="5266976" y="4605033"/>
                <a:ext cx="733280" cy="1291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8" name="직선 화살표 연결선 17"/>
            <p:cNvCxnSpPr/>
            <p:nvPr/>
          </p:nvCxnSpPr>
          <p:spPr>
            <a:xfrm flipV="1">
              <a:off x="2901730" y="2686050"/>
              <a:ext cx="1041620" cy="771789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/>
            <p:nvPr/>
          </p:nvCxnSpPr>
          <p:spPr>
            <a:xfrm flipV="1">
              <a:off x="3980373" y="2692446"/>
              <a:ext cx="361457" cy="765391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H="1" flipV="1">
              <a:off x="4745705" y="2693325"/>
              <a:ext cx="279684" cy="753121"/>
            </a:xfrm>
            <a:prstGeom prst="straightConnector1">
              <a:avLst/>
            </a:prstGeom>
            <a:ln w="22225">
              <a:solidFill>
                <a:srgbClr val="EF8585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H="1" flipV="1">
              <a:off x="5290817" y="2714331"/>
              <a:ext cx="989944" cy="732115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598551" y="2922205"/>
              <a:ext cx="6751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0.44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16409" y="2932504"/>
              <a:ext cx="6751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0.17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H="1" flipV="1">
              <a:off x="2497855" y="2692446"/>
              <a:ext cx="9315" cy="572846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935065" y="2865298"/>
              <a:ext cx="6751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0.24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6" name="직선 화살표 연결선 65"/>
            <p:cNvCxnSpPr/>
            <p:nvPr/>
          </p:nvCxnSpPr>
          <p:spPr>
            <a:xfrm flipH="1" flipV="1">
              <a:off x="2614102" y="2656894"/>
              <a:ext cx="1044788" cy="820773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510750" y="2961256"/>
              <a:ext cx="6751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0.23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0" name="직선 화살표 연결선 69"/>
            <p:cNvCxnSpPr/>
            <p:nvPr/>
          </p:nvCxnSpPr>
          <p:spPr>
            <a:xfrm>
              <a:off x="4152967" y="4383764"/>
              <a:ext cx="765927" cy="13541"/>
            </a:xfrm>
            <a:prstGeom prst="straightConnector1">
              <a:avLst/>
            </a:prstGeom>
            <a:ln w="22225">
              <a:solidFill>
                <a:srgbClr val="EA5D5E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/>
            <p:cNvGrpSpPr/>
            <p:nvPr/>
          </p:nvGrpSpPr>
          <p:grpSpPr>
            <a:xfrm>
              <a:off x="1961208" y="822149"/>
              <a:ext cx="671146" cy="1702070"/>
              <a:chOff x="1825823" y="1116321"/>
              <a:chExt cx="671146" cy="1702070"/>
            </a:xfrm>
          </p:grpSpPr>
          <p:pic>
            <p:nvPicPr>
              <p:cNvPr id="3" name="그림 2" descr="화면 캡처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1692" y="1605730"/>
                <a:ext cx="655277" cy="1212661"/>
              </a:xfrm>
              <a:prstGeom prst="rect">
                <a:avLst/>
              </a:prstGeom>
            </p:spPr>
          </p:pic>
          <p:pic>
            <p:nvPicPr>
              <p:cNvPr id="5" name="그림 4" descr="화면 캡처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823" y="1116321"/>
                <a:ext cx="671146" cy="454129"/>
              </a:xfrm>
              <a:prstGeom prst="rect">
                <a:avLst/>
              </a:prstGeom>
            </p:spPr>
          </p:pic>
        </p:grpSp>
        <p:cxnSp>
          <p:nvCxnSpPr>
            <p:cNvPr id="44" name="직선 화살표 연결선 43"/>
            <p:cNvCxnSpPr/>
            <p:nvPr/>
          </p:nvCxnSpPr>
          <p:spPr>
            <a:xfrm flipV="1">
              <a:off x="2692903" y="2007463"/>
              <a:ext cx="1032555" cy="19134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dash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848177" y="1720891"/>
              <a:ext cx="67512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0.37</a:t>
              </a:r>
              <a:endParaRPr lang="ko-KR" altLang="en-US" sz="1200" dirty="0">
                <a:solidFill>
                  <a:srgbClr val="0033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823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404630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최적의 방송시간 및 마케팅 전략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2328" y="939800"/>
            <a:ext cx="794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구매데이터의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89%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집중되어 상품 추천 및 방송 시간 전략의 일반화에 무리가 있음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크리스마스 및 연말 前 시즌으로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데이터 전체에 적용하기 어려움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2328" y="2061867"/>
            <a:ext cx="79492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방송광고시간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구매시간 관계 추이를 통한 광고 집행 전략 재정립 필요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새벽 시간대의 광고 비용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이후로 집행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- Segment4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제외한 고객들의 구매력 향상을 위한 시간대별 쿠폰 발급 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328" y="1590040"/>
            <a:ext cx="794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■ 구매력이 가장 강한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Segment4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집단의 몸집을 키우는 전략 필요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56527" y="3018649"/>
            <a:ext cx="7301889" cy="3459955"/>
            <a:chOff x="989435" y="1837869"/>
            <a:chExt cx="7301889" cy="3459955"/>
          </a:xfrm>
        </p:grpSpPr>
        <p:grpSp>
          <p:nvGrpSpPr>
            <p:cNvPr id="28" name="그룹 27"/>
            <p:cNvGrpSpPr/>
            <p:nvPr/>
          </p:nvGrpSpPr>
          <p:grpSpPr>
            <a:xfrm>
              <a:off x="989435" y="1837869"/>
              <a:ext cx="7301889" cy="3459955"/>
              <a:chOff x="450191" y="1829984"/>
              <a:chExt cx="8456684" cy="400714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3"/>
              <a:srcRect r="4072"/>
              <a:stretch/>
            </p:blipFill>
            <p:spPr>
              <a:xfrm>
                <a:off x="450191" y="1829984"/>
                <a:ext cx="8456684" cy="4007147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1231582" y="1840145"/>
                <a:ext cx="1968817" cy="3737695"/>
              </a:xfrm>
              <a:prstGeom prst="rect">
                <a:avLst/>
              </a:prstGeom>
              <a:noFill/>
              <a:ln w="19050">
                <a:solidFill>
                  <a:srgbClr val="EA5D5E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4028376" y="1829985"/>
                <a:ext cx="878904" cy="3747692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6532880" y="3423920"/>
              <a:ext cx="944880" cy="284480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532880" y="4100816"/>
              <a:ext cx="944880" cy="284480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429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3280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어디에 있는가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1581" t="25114" b="33137"/>
          <a:stretch/>
        </p:blipFill>
        <p:spPr>
          <a:xfrm>
            <a:off x="642327" y="1639383"/>
            <a:ext cx="4098231" cy="16277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40" y="3314700"/>
            <a:ext cx="4304524" cy="211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21969" r="23282"/>
          <a:stretch/>
        </p:blipFill>
        <p:spPr>
          <a:xfrm>
            <a:off x="4802781" y="1834163"/>
            <a:ext cx="3908818" cy="351030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02210" y="907629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지리적 고객 분포도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1385" y="1287234"/>
            <a:ext cx="18281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동부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EST time zone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52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1089" y="945890"/>
            <a:ext cx="1501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고객 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72" y="163397"/>
            <a:ext cx="3280065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어디에 있는가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3796950" y="1337982"/>
            <a:ext cx="1537050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82964" y="1287234"/>
            <a:ext cx="19650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 &gt; PA &gt; NY &gt; FL &gt; TX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48311" y="1942658"/>
            <a:ext cx="7833690" cy="4030911"/>
            <a:chOff x="481636" y="1679318"/>
            <a:chExt cx="8229600" cy="423463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36" y="1867729"/>
              <a:ext cx="8229600" cy="4046220"/>
            </a:xfrm>
            <a:prstGeom prst="rect">
              <a:avLst/>
            </a:prstGeom>
          </p:spPr>
        </p:pic>
        <p:pic>
          <p:nvPicPr>
            <p:cNvPr id="2050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1906274" y="1679318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6833808" y="1875175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6144907" y="1826175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7613134" y="2563762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s://cdn2.iconfinder.com/data/icons/arrow-5/512/arrow_pencil_left-large-128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72456">
              <a:off x="2517047" y="2556270"/>
              <a:ext cx="637553" cy="63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71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7658" y="916560"/>
            <a:ext cx="21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Segment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현황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72" y="163397"/>
            <a:ext cx="2763898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누구인가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6" y="1882774"/>
            <a:ext cx="8497522" cy="41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7" name="직각 삼각형 6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0726" y="885782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분포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72" y="163397"/>
            <a:ext cx="2763898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고객은 누구인가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06145" y="2025468"/>
            <a:ext cx="2374368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 3 &gt; 0 &gt; 1 &gt; </a:t>
            </a:r>
            <a:r>
              <a:rPr lang="en-US" altLang="ko-KR" sz="1400" u="sng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2 &gt; 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17350" y="2025468"/>
            <a:ext cx="20537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구매빈도 </a:t>
            </a:r>
            <a:r>
              <a:rPr lang="en-US" altLang="ko-KR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segment4 </a:t>
            </a:r>
            <a:r>
              <a:rPr lang="ko-KR" altLang="en-US" sz="14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最高</a:t>
            </a:r>
            <a:endParaRPr lang="en-US" altLang="ko-KR" sz="14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19578" y="1287323"/>
            <a:ext cx="1866822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1034"/>
          <a:stretch/>
        </p:blipFill>
        <p:spPr>
          <a:xfrm>
            <a:off x="4552989" y="2617812"/>
            <a:ext cx="4312366" cy="268500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56527" y="2440966"/>
            <a:ext cx="3521446" cy="2810331"/>
            <a:chOff x="856527" y="2440966"/>
            <a:chExt cx="3521446" cy="28103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l="28138" t="8512" r="23180" b="12468"/>
            <a:stretch/>
          </p:blipFill>
          <p:spPr>
            <a:xfrm>
              <a:off x="856527" y="2440966"/>
              <a:ext cx="3521446" cy="2810331"/>
            </a:xfrm>
            <a:prstGeom prst="rect">
              <a:avLst/>
            </a:prstGeom>
          </p:spPr>
        </p:pic>
        <p:sp>
          <p:nvSpPr>
            <p:cNvPr id="2" name="원형 1"/>
            <p:cNvSpPr/>
            <p:nvPr/>
          </p:nvSpPr>
          <p:spPr>
            <a:xfrm rot="8058998">
              <a:off x="957157" y="2539446"/>
              <a:ext cx="2631299" cy="2643486"/>
            </a:xfrm>
            <a:prstGeom prst="pie">
              <a:avLst>
                <a:gd name="adj1" fmla="val 3576755"/>
                <a:gd name="adj2" fmla="val 6625069"/>
              </a:avLst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43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VC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48" y="40030"/>
            <a:ext cx="573428" cy="5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648000" cy="647700"/>
            <a:chOff x="0" y="0"/>
            <a:chExt cx="648000" cy="647700"/>
          </a:xfrm>
        </p:grpSpPr>
        <p:sp>
          <p:nvSpPr>
            <p:cNvPr id="12" name="직각 삼각형 11"/>
            <p:cNvSpPr/>
            <p:nvPr/>
          </p:nvSpPr>
          <p:spPr>
            <a:xfrm rot="10800000" flipH="1">
              <a:off x="0" y="0"/>
              <a:ext cx="648000" cy="647700"/>
            </a:xfrm>
            <a:prstGeom prst="rtTriangle">
              <a:avLst/>
            </a:prstGeom>
            <a:solidFill>
              <a:srgbClr val="EA5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16200000">
              <a:off x="12554" y="7766"/>
              <a:ext cx="629920" cy="62962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0872" y="163397"/>
            <a:ext cx="2133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데이터 전처리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56527" y="647700"/>
            <a:ext cx="8287473" cy="0"/>
          </a:xfrm>
          <a:prstGeom prst="line">
            <a:avLst/>
          </a:prstGeom>
          <a:ln>
            <a:solidFill>
              <a:srgbClr val="EA5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87512" y="268208"/>
            <a:ext cx="38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endParaRPr lang="ko-KR" altLang="en-US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카카오톡 좌절 이모티콘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29" y="2021884"/>
            <a:ext cx="860619" cy="8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5114" b="4323"/>
          <a:stretch/>
        </p:blipFill>
        <p:spPr>
          <a:xfrm>
            <a:off x="1133569" y="1444228"/>
            <a:ext cx="6265128" cy="1438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601" t="717"/>
          <a:stretch/>
        </p:blipFill>
        <p:spPr>
          <a:xfrm>
            <a:off x="1633538" y="3207207"/>
            <a:ext cx="6194330" cy="30888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49737" y="8842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상세 정보 전처리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5466" y="3183653"/>
            <a:ext cx="7264082" cy="3135925"/>
            <a:chOff x="935038" y="3124161"/>
            <a:chExt cx="7684963" cy="3317621"/>
          </a:xfrm>
        </p:grpSpPr>
        <p:grpSp>
          <p:nvGrpSpPr>
            <p:cNvPr id="3" name="그룹 2"/>
            <p:cNvGrpSpPr/>
            <p:nvPr/>
          </p:nvGrpSpPr>
          <p:grpSpPr>
            <a:xfrm>
              <a:off x="935038" y="3124161"/>
              <a:ext cx="7684963" cy="3317621"/>
              <a:chOff x="935038" y="3092805"/>
              <a:chExt cx="7684963" cy="3317621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5038" y="3092805"/>
                <a:ext cx="6989885" cy="3317621"/>
              </a:xfrm>
              <a:prstGeom prst="rect">
                <a:avLst/>
              </a:prstGeom>
            </p:spPr>
          </p:pic>
          <p:pic>
            <p:nvPicPr>
              <p:cNvPr id="1028" name="Picture 4" descr="카카오톡 이모티콘에 대한 이미지 검색결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4923" y="5548043"/>
                <a:ext cx="695078" cy="799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직사각형 18"/>
            <p:cNvSpPr/>
            <p:nvPr/>
          </p:nvSpPr>
          <p:spPr>
            <a:xfrm>
              <a:off x="935038" y="3129394"/>
              <a:ext cx="6989885" cy="3244443"/>
            </a:xfrm>
            <a:prstGeom prst="rect">
              <a:avLst/>
            </a:prstGeom>
            <a:noFill/>
            <a:ln w="19050">
              <a:solidFill>
                <a:srgbClr val="EA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3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3640</TotalTime>
  <Words>1850</Words>
  <Application>Microsoft Office PowerPoint</Application>
  <PresentationFormat>화면 슬라이드 쇼(4:3)</PresentationFormat>
  <Paragraphs>654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굴림</vt:lpstr>
      <vt:lpstr>Arial</vt:lpstr>
      <vt:lpstr>맑은 고딕</vt:lpstr>
      <vt:lpstr>배달의민족 한나</vt:lpstr>
      <vt:lpstr>나눔바른고딕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 Eun Kim</dc:creator>
  <cp:lastModifiedBy>MCR007</cp:lastModifiedBy>
  <cp:revision>173</cp:revision>
  <dcterms:created xsi:type="dcterms:W3CDTF">2016-12-11T03:51:32Z</dcterms:created>
  <dcterms:modified xsi:type="dcterms:W3CDTF">2017-01-11T05:05:26Z</dcterms:modified>
</cp:coreProperties>
</file>